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3E6F6E-0747-409D-9A02-6F54CD4C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83AEA68-87A6-419A-92B7-F0F138BB6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AA34ED-69A1-42BA-AFD7-1143496A2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80D9-E63E-4976-AB42-564FF7202ED3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368C42-18FE-4F6B-93F1-686EF0DD7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9C6000-46A8-467D-B64B-EB3CB8BF0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09EC-2D6B-4772-A7E3-969AB57C82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47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4ABDFD-0D6C-4568-ABF4-8001D45F6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6D97EE-840A-44E1-86B6-CC86B5F06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D0712D-0E1D-44FA-B0C0-E2362E378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80D9-E63E-4976-AB42-564FF7202ED3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150993-01CD-4475-B619-557D01D09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CDC697-6FAF-457B-970E-0AA24053B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09EC-2D6B-4772-A7E3-969AB57C82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51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89A24A8-330F-4BCE-8356-ED5F3E51BC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506DFA-9199-43F6-BD22-829161D73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6AA07F-361B-479E-BA55-7DB57AF7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80D9-E63E-4976-AB42-564FF7202ED3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3D0462-3279-4D1E-BE3D-5DFB81C38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807DE0-E42D-4639-98D1-D6B4A1BB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09EC-2D6B-4772-A7E3-969AB57C82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64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0A3C04-E0CC-4FC2-A1DF-8EBEF58C7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10F60B-B655-4DAA-A467-D88B66EED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6E1937-8089-42F8-B3FC-AC1F2E957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80D9-E63E-4976-AB42-564FF7202ED3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EC61C9-F26F-4E7C-84F0-B93F83304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92E0D1-ED2A-4F2C-B090-2BBE0B1C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09EC-2D6B-4772-A7E3-969AB57C82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96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5A9A7C-40F7-414E-8A40-743F1CDAD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A810A7-DE5D-441C-9CFE-85E12AEE4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A34457-EA41-46C7-B50A-1DEBF4D3B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80D9-E63E-4976-AB42-564FF7202ED3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7758A6-3A72-404B-84E6-095C04C47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7AE1AE-1F78-4528-9263-84E3FEB9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09EC-2D6B-4772-A7E3-969AB57C82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96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CF891F-7CD6-4043-909C-3118F4083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15FDD5-0351-451E-A6E8-A8A786AA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A42EA2-87C4-4D08-9072-A1EEADA48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A66516-4538-4BFD-A0C1-FFF3BF5B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80D9-E63E-4976-AB42-564FF7202ED3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78941B-41CB-4EB5-B994-65F4A024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90890B-3953-456B-81FD-F97D564C5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09EC-2D6B-4772-A7E3-969AB57C82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72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975685-ABB4-43F7-930C-D7C21B9B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D37359-3610-4771-8B4C-59BEA66F1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AC3E063-898C-4C56-A3B3-433DD0266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8369159-0EB4-4C32-9F48-5291105DB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0B6FD86-DB57-425B-B83B-454DC531D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9E503B-7A5C-454E-BB71-6364DD6C5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80D9-E63E-4976-AB42-564FF7202ED3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17481A0-8767-449A-872F-4E87862C7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45685CE-DEDA-4FF2-8572-F38180D0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09EC-2D6B-4772-A7E3-969AB57C82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75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31EC95-C6FE-428E-A533-9959462A3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F28E657-CEA0-4513-B3EB-E223D22DF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80D9-E63E-4976-AB42-564FF7202ED3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DD037A-6874-4E7E-886E-F29B4993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D6B63C-8235-4399-B1A2-B189B7B5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09EC-2D6B-4772-A7E3-969AB57C82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76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F0A4C87-B08C-4A5F-9DAB-595DE2179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80D9-E63E-4976-AB42-564FF7202ED3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D9245C5-8596-47B9-AB1D-203BB6184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FBC94E-8600-4408-86D8-3496A79E9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09EC-2D6B-4772-A7E3-969AB57C82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53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FE5F98-92B3-4DC5-B5A4-A08C355C0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0D6135-B157-4413-8E92-685F686A4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0180EF-5917-4F42-8013-53F5182EA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9B0A3F-DDFD-4DA7-8D68-6AFD119BE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80D9-E63E-4976-AB42-564FF7202ED3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1E044E-3A9A-4105-9013-CFBF8DB9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44F1F4-A93A-4000-95AE-C89AE6A6E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09EC-2D6B-4772-A7E3-969AB57C82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48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91ABF6-13FE-4FE6-8C09-2F4892A33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FB56908-05AC-4C86-8196-1469BFE865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34EFA2-FDBA-4879-BC93-5C7F7D6F3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36E893-9881-4953-9F4C-6A398324C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80D9-E63E-4976-AB42-564FF7202ED3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CE9CE6-B4F2-4032-B54D-69558B57F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210916-F9A6-4A53-93DB-17E4BF55C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09EC-2D6B-4772-A7E3-969AB57C82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60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0BF6D78-D03B-45B1-9A66-3F30CB28E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473980-B5BD-40E4-AB4A-16D1D1675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32B3F3-E18B-4068-9F9B-FEB0CE4D3D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680D9-E63E-4976-AB42-564FF7202ED3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23D764-B39D-4677-BB9B-4144F87D7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41A20D-9099-4DD5-A161-E7042138B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109EC-2D6B-4772-A7E3-969AB57C82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97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pactols@services.cnrs.fr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7E1FB9-110F-43F4-A2F3-08AEF1C35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pPr algn="r"/>
            <a:r>
              <a:rPr lang="fr-FR" dirty="0" err="1"/>
              <a:t>Pactols</a:t>
            </a:r>
            <a:r>
              <a:rPr lang="fr-FR" dirty="0"/>
              <a:t> 2.0 </a:t>
            </a:r>
            <a:r>
              <a:rPr lang="fr-FR" sz="4000" dirty="0"/>
              <a:t>version bêta test</a:t>
            </a:r>
            <a:br>
              <a:rPr lang="fr-FR" dirty="0"/>
            </a:br>
            <a:r>
              <a:rPr lang="fr-FR" dirty="0"/>
              <a:t>Les nouveautés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9805AF1-18B9-4E53-A9C8-E759051A8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6" y="3722111"/>
            <a:ext cx="1670304" cy="212445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E0FD85B-F5A1-49B1-A39A-3322DC6A4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64" y="5134238"/>
            <a:ext cx="715818" cy="71581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EDB1319-D5B7-4CD9-A1DF-23DABF7EC39B}"/>
              </a:ext>
            </a:extLst>
          </p:cNvPr>
          <p:cNvSpPr txBox="1"/>
          <p:nvPr/>
        </p:nvSpPr>
        <p:spPr>
          <a:xfrm>
            <a:off x="7481455" y="5541651"/>
            <a:ext cx="338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CNRS-Frantiq, septembre 2022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A731A4-9C6E-4586-9264-947C13D5B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156" y="5582465"/>
            <a:ext cx="715818" cy="26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9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1B302B-3D4B-4639-A3E1-97AAB399C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nouveau </a:t>
            </a:r>
            <a:r>
              <a:rPr lang="fr-FR" dirty="0" err="1"/>
              <a:t>Pactols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FB87DBA-EAA3-48C8-8E54-799B85C48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7570" y="1307424"/>
            <a:ext cx="6124642" cy="4659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9338DF-124D-40E0-8B24-3C325E814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46036"/>
            <a:ext cx="3932237" cy="3522952"/>
          </a:xfrm>
        </p:spPr>
        <p:txBody>
          <a:bodyPr>
            <a:normAutofit/>
          </a:bodyPr>
          <a:lstStyle/>
          <a:p>
            <a:r>
              <a:rPr lang="fr-FR" dirty="0"/>
              <a:t>Deux thésaurus :</a:t>
            </a:r>
          </a:p>
          <a:p>
            <a:pPr marL="285750" indent="-285750" defTabSz="179388">
              <a:buFont typeface="Wingdings" panose="05000000000000000000" pitchFamily="2" charset="2"/>
              <a:buChar char="§"/>
            </a:pPr>
            <a:r>
              <a:rPr lang="fr-FR" b="1" dirty="0"/>
              <a:t>Sujets </a:t>
            </a:r>
            <a:r>
              <a:rPr lang="fr-FR" dirty="0"/>
              <a:t>: 12.000 concepts qui couvrent toutes les thématiques de l’archéologie depuis la Préhistoire et des sciences de l’Antiquité sous tous leurs aspects,</a:t>
            </a:r>
          </a:p>
          <a:p>
            <a:pPr marL="285750" indent="-285750" defTabSz="179388">
              <a:buFont typeface="Wingdings" panose="05000000000000000000" pitchFamily="2" charset="2"/>
              <a:buChar char="§"/>
            </a:pPr>
            <a:r>
              <a:rPr lang="fr-FR" b="1" dirty="0"/>
              <a:t>Lieux</a:t>
            </a:r>
            <a:r>
              <a:rPr lang="fr-FR" dirty="0"/>
              <a:t> : 60.000 concepts sur la géographie, les lieux administratifs et les sites archéologiques.</a:t>
            </a:r>
          </a:p>
          <a:p>
            <a:pPr defTabSz="179388"/>
            <a:endParaRPr lang="fr-FR" dirty="0"/>
          </a:p>
          <a:p>
            <a:r>
              <a:rPr lang="fr-FR" dirty="0"/>
              <a:t>Ils sont autonomes mais s’interrogent ensemble ou indépendamment l’un de l’autre.</a:t>
            </a:r>
          </a:p>
        </p:txBody>
      </p:sp>
    </p:spTree>
    <p:extLst>
      <p:ext uri="{BB962C8B-B14F-4D97-AF65-F5344CB8AC3E}">
        <p14:creationId xmlns:p14="http://schemas.microsoft.com/office/powerpoint/2010/main" val="3625187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E67B86-0E09-4E44-B477-A8F028102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184794" cy="1600200"/>
          </a:xfrm>
        </p:spPr>
        <p:txBody>
          <a:bodyPr/>
          <a:lstStyle/>
          <a:p>
            <a:r>
              <a:rPr lang="fr-FR" dirty="0"/>
              <a:t>Nouvelles thématiques</a:t>
            </a:r>
            <a:br>
              <a:rPr lang="fr-FR" dirty="0"/>
            </a:br>
            <a:r>
              <a:rPr lang="fr-FR" dirty="0"/>
              <a:t>pour les Sujets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51CE5B-70C8-4DD7-BC41-CEEC8DAAC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5272"/>
            <a:ext cx="4184794" cy="350447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/>
              <a:t>Une structure conceptuelle</a:t>
            </a:r>
            <a:r>
              <a:rPr lang="fr-FR" dirty="0"/>
              <a:t>, issue du </a:t>
            </a:r>
            <a:r>
              <a:rPr lang="fr-FR" i="1" dirty="0" err="1"/>
              <a:t>BackBone</a:t>
            </a:r>
            <a:r>
              <a:rPr lang="fr-FR" i="1" dirty="0"/>
              <a:t> Thesaurus </a:t>
            </a:r>
            <a:r>
              <a:rPr lang="fr-FR" dirty="0"/>
              <a:t>de DARIAH-EU, compatible avec l’ontologie du </a:t>
            </a:r>
            <a:r>
              <a:rPr lang="fr-FR" dirty="0" err="1"/>
              <a:t>Cidoc</a:t>
            </a:r>
            <a:r>
              <a:rPr lang="fr-FR" dirty="0"/>
              <a:t>-CRM.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/>
              <a:t>12 branches hiérarchiques</a:t>
            </a:r>
            <a:r>
              <a:rPr lang="fr-FR" dirty="0"/>
              <a:t> pour classer et organiser les 12.000 concepts Sujets.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/>
              <a:t>Des concepts dépréciés </a:t>
            </a:r>
            <a:r>
              <a:rPr lang="fr-FR" dirty="0"/>
              <a:t>parce que doublons, obsolètes ou remplacés.</a:t>
            </a:r>
            <a:br>
              <a:rPr lang="fr-FR" dirty="0"/>
            </a:br>
            <a:r>
              <a:rPr lang="fr-FR" dirty="0"/>
              <a:t>Ils ne sont plus utilisables pour l’indexation mais restent interrogeables.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/>
              <a:t>Des collections</a:t>
            </a:r>
            <a:r>
              <a:rPr lang="fr-FR" dirty="0"/>
              <a:t>, ou regroupements virtuels qui listent alphabétiquement les concepts 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12 pour </a:t>
            </a:r>
            <a:r>
              <a:rPr lang="fr-FR" dirty="0" err="1"/>
              <a:t>Pactols</a:t>
            </a:r>
            <a:r>
              <a:rPr lang="fr-FR" dirty="0"/>
              <a:t>-Sujets (préfixe P2),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6 reprennent les thématiques de la version précédente de </a:t>
            </a:r>
            <a:r>
              <a:rPr lang="fr-FR" dirty="0" err="1"/>
              <a:t>Pactols</a:t>
            </a:r>
            <a:r>
              <a:rPr lang="fr-FR" dirty="0"/>
              <a:t> (préfixe P1).</a:t>
            </a:r>
          </a:p>
          <a:p>
            <a:endParaRPr lang="fr-FR" b="1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662F57F-3B4A-42DB-B614-FC002C5F0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737" y="1146463"/>
            <a:ext cx="3591426" cy="40582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6CA2B8B-6519-4DE4-BFE4-F3A384F70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585" y="1653321"/>
            <a:ext cx="3677173" cy="45521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3026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1172FC-983F-435D-9101-9998DBEB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concepts révisés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FBD6A3-A848-4CB6-BFAB-5FB0F3AF1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6800"/>
            <a:ext cx="3932237" cy="353218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/>
              <a:t>Des libellés </a:t>
            </a:r>
            <a:r>
              <a:rPr lang="fr-FR" dirty="0"/>
              <a:t>plus précis, désambiguïsés et sans abréviation.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/>
              <a:t>Des notes</a:t>
            </a:r>
            <a:r>
              <a:rPr lang="fr-FR" dirty="0"/>
              <a:t>, définition et note d’application, pour préciser le sens du concept et le contexte de son utilisation.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/>
              <a:t>Des relations sémantiques </a:t>
            </a:r>
            <a:r>
              <a:rPr lang="fr-FR" dirty="0"/>
              <a:t>simplifiées et étoffées 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suppression de la </a:t>
            </a:r>
            <a:r>
              <a:rPr lang="fr-FR" dirty="0" err="1"/>
              <a:t>polyhiérarchie</a:t>
            </a:r>
            <a:r>
              <a:rPr lang="fr-FR" dirty="0"/>
              <a:t>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relations associatives plus nombreuses.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/>
              <a:t>Des alignements multipliés </a:t>
            </a:r>
            <a:r>
              <a:rPr lang="fr-FR" dirty="0"/>
              <a:t>sur les items de plusieurs référentiels du web 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Wikidata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 err="1"/>
              <a:t>GeoNames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 err="1"/>
              <a:t>IdRef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…</a:t>
            </a:r>
          </a:p>
          <a:p>
            <a:r>
              <a:rPr lang="fr-FR" dirty="0"/>
              <a:t>	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C541480-CD73-46A1-B2D2-0D476721C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18" y="598626"/>
            <a:ext cx="5599219" cy="56607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778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69A0B6-ADF3-435B-9661-876F32411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des facettes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CBDE3B-225F-49F7-89E0-AD9737757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27564"/>
            <a:ext cx="4418268" cy="4073236"/>
          </a:xfrm>
        </p:spPr>
        <p:txBody>
          <a:bodyPr>
            <a:normAutofit/>
          </a:bodyPr>
          <a:lstStyle/>
          <a:p>
            <a:r>
              <a:rPr lang="fr-FR" b="1" dirty="0"/>
              <a:t>La facette est un regroupement virtuel de concepts</a:t>
            </a:r>
            <a:r>
              <a:rPr lang="fr-FR" dirty="0"/>
              <a:t>. </a:t>
            </a:r>
          </a:p>
          <a:p>
            <a:r>
              <a:rPr lang="fr-FR" dirty="0"/>
              <a:t>Elle peut parfois contenir des concepts venant d’autres branches pour former des regroupements thématiques.</a:t>
            </a:r>
          </a:p>
          <a:p>
            <a:r>
              <a:rPr lang="fr-FR" dirty="0"/>
              <a:t>Elle apporte une meilleure lisibilité au sein d’une branche, tout en limitant le nombre de ses niveaux hiérarchiques.</a:t>
            </a:r>
          </a:p>
          <a:p>
            <a:r>
              <a:rPr lang="fr-FR" dirty="0"/>
              <a:t>Elle ne modifie pas la relation de dépendance d’un concept par rapport à son générique. </a:t>
            </a:r>
          </a:p>
          <a:p>
            <a:r>
              <a:rPr lang="fr-FR" dirty="0"/>
              <a:t>La facette est identifiée par le signe      et ne peut pas être utilisée pour indexer !</a:t>
            </a:r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34A3E9A2-1EB2-451E-8C6E-81C1E24FB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2677" y="3398618"/>
            <a:ext cx="3408939" cy="15250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C5ECFF0-3C5C-4B2F-9EF1-70F8D4124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337" y="466435"/>
            <a:ext cx="2539340" cy="59251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Flèche : courbe vers le bas 13">
            <a:extLst>
              <a:ext uri="{FF2B5EF4-FFF2-40B4-BE49-F238E27FC236}">
                <a16:creationId xmlns:a16="http://schemas.microsoft.com/office/drawing/2014/main" id="{C53CAA28-ACE5-409B-BDAB-9CEB43E6BB4F}"/>
              </a:ext>
            </a:extLst>
          </p:cNvPr>
          <p:cNvSpPr/>
          <p:nvPr/>
        </p:nvSpPr>
        <p:spPr>
          <a:xfrm rot="623448">
            <a:off x="6901468" y="2907854"/>
            <a:ext cx="1791855" cy="362526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7341A6E-CF3C-49E1-A9F9-676237AB2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925" y="5091802"/>
            <a:ext cx="224541" cy="19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05194A-30DB-4DD9-A876-6B6866F67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venir…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4C39AB-E210-458B-B30E-71B82AC8A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343728"/>
            <a:ext cx="4286394" cy="381158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Module de suggestion d’améliorations pour un concept.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Chargement des traductions, revues et complétées pour 4 langues européennes :</a:t>
            </a:r>
          </a:p>
          <a:p>
            <a:pPr lvl="1"/>
            <a:r>
              <a:rPr lang="fr-FR" dirty="0"/>
              <a:t>allemand, anglais, espagnol, italien.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Réorganisation des branches de </a:t>
            </a:r>
            <a:r>
              <a:rPr lang="fr-FR" dirty="0" err="1"/>
              <a:t>Pactols</a:t>
            </a:r>
            <a:r>
              <a:rPr lang="fr-FR" dirty="0"/>
              <a:t>-Lieux.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Étude de nouveaux concepts.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Version finale après prise en compte des retours éventuels.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/>
              <a:t>Écrivez-nous : </a:t>
            </a:r>
            <a:r>
              <a:rPr lang="fr-FR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pactols@services.cnrs.fr</a:t>
            </a:r>
            <a:endParaRPr lang="fr-FR" sz="2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CD7697A-1DFF-44FB-B836-12E2983B8777}"/>
              </a:ext>
            </a:extLst>
          </p:cNvPr>
          <p:cNvSpPr txBox="1"/>
          <p:nvPr/>
        </p:nvSpPr>
        <p:spPr>
          <a:xfrm>
            <a:off x="9023927" y="5647315"/>
            <a:ext cx="23282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/>
              <a:t>Photo Lorenzo </a:t>
            </a:r>
            <a:r>
              <a:rPr lang="fr-FR" sz="900" dirty="0" err="1"/>
              <a:t>Toso</a:t>
            </a:r>
            <a:r>
              <a:rPr lang="fr-FR" sz="900" dirty="0"/>
              <a:t> (Pexels.com)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D41505-8DB6-4F7A-94E6-8D95F612B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432" y="1366982"/>
            <a:ext cx="5697345" cy="42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681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377</Words>
  <Application>Microsoft Office PowerPoint</Application>
  <PresentationFormat>Grand écran</PresentationFormat>
  <Paragraphs>43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Thème Office</vt:lpstr>
      <vt:lpstr>Pactols 2.0 version bêta test Les nouveautés</vt:lpstr>
      <vt:lpstr>Le nouveau Pactols</vt:lpstr>
      <vt:lpstr>Nouvelles thématiques pour les Sujets</vt:lpstr>
      <vt:lpstr>Des concepts révisés</vt:lpstr>
      <vt:lpstr>Introduction des facettes</vt:lpstr>
      <vt:lpstr>A venir…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Pactols 2.0 les nouveautés</dc:title>
  <dc:creator>nouvel@MMSH.FR</dc:creator>
  <cp:lastModifiedBy>nouvel@MMSH.FR</cp:lastModifiedBy>
  <cp:revision>30</cp:revision>
  <dcterms:created xsi:type="dcterms:W3CDTF">2022-09-20T06:41:40Z</dcterms:created>
  <dcterms:modified xsi:type="dcterms:W3CDTF">2022-09-21T14:01:13Z</dcterms:modified>
</cp:coreProperties>
</file>